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ter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fin sarkar" userId="ff17df5c441d5b95" providerId="LiveId" clId="{96422E27-E541-4036-B336-A074F88EF31E}"/>
    <pc:docChg chg="modSld">
      <pc:chgData name="shafin sarkar" userId="ff17df5c441d5b95" providerId="LiveId" clId="{96422E27-E541-4036-B336-A074F88EF31E}" dt="2025-10-06T06:33:50.397" v="0" actId="14100"/>
      <pc:docMkLst>
        <pc:docMk/>
      </pc:docMkLst>
      <pc:sldChg chg="modSp mod">
        <pc:chgData name="shafin sarkar" userId="ff17df5c441d5b95" providerId="LiveId" clId="{96422E27-E541-4036-B336-A074F88EF31E}" dt="2025-10-06T06:33:50.397" v="0" actId="14100"/>
        <pc:sldMkLst>
          <pc:docMk/>
          <pc:sldMk cId="0" sldId="263"/>
        </pc:sldMkLst>
        <pc:picChg chg="mod">
          <ac:chgData name="shafin sarkar" userId="ff17df5c441d5b95" providerId="LiveId" clId="{96422E27-E541-4036-B336-A074F88EF31E}" dt="2025-10-06T06:33:50.397" v="0" actId="14100"/>
          <ac:picMkLst>
            <pc:docMk/>
            <pc:sldMk cId="0" sldId="263"/>
            <ac:picMk id="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043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0429"/>
            <a:ext cx="7556421" cy="446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0"/>
              </a:lnSpc>
              <a:buNone/>
            </a:pPr>
            <a:r>
              <a:rPr lang="en-US" sz="93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Netflix Movie Genre Analysis</a:t>
            </a:r>
            <a:endParaRPr lang="en-US" sz="9350" dirty="0"/>
          </a:p>
        </p:txBody>
      </p:sp>
      <p:sp>
        <p:nvSpPr>
          <p:cNvPr id="4" name="Text 1"/>
          <p:cNvSpPr/>
          <p:nvPr/>
        </p:nvSpPr>
        <p:spPr>
          <a:xfrm>
            <a:off x="6280190" y="6336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Exploring distribution, popularity, and trends in film data.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8937"/>
            <a:ext cx="684311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Summary and Next Steps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316682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888" y="3294340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0604" y="4074081"/>
            <a:ext cx="369784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Confirm Drama's Influence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0604" y="458223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 is both the most common and most popular genre, suggesting a strong market for character-driven narratives.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316682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060" y="3294340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443776" y="4074081"/>
            <a:ext cx="3638074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Analyze Popularity Drivers</a:t>
            </a:r>
            <a:endParaRPr lang="en-US" sz="2300" dirty="0"/>
          </a:p>
        </p:txBody>
      </p:sp>
      <p:sp>
        <p:nvSpPr>
          <p:cNvPr id="10" name="Text 6"/>
          <p:cNvSpPr/>
          <p:nvPr/>
        </p:nvSpPr>
        <p:spPr>
          <a:xfrm>
            <a:off x="5443776" y="4582239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Investigate factors contributing to the extreme popularity of outliers like "Spider-Man: No Way Home."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3166824"/>
            <a:ext cx="4196358" cy="680442"/>
          </a:xfrm>
          <a:prstGeom prst="roundRect">
            <a:avLst>
              <a:gd name="adj" fmla="val 48002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8232" y="3294340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866948" y="4074081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Examine 2020 Peak</a:t>
            </a:r>
            <a:endParaRPr lang="en-US" sz="2300" dirty="0"/>
          </a:p>
        </p:txBody>
      </p:sp>
      <p:sp>
        <p:nvSpPr>
          <p:cNvPr id="14" name="Text 9"/>
          <p:cNvSpPr/>
          <p:nvPr/>
        </p:nvSpPr>
        <p:spPr>
          <a:xfrm>
            <a:off x="9866948" y="4582239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research is needed to understand the specific dynamics that led to the highest filming rate in 2020.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9120"/>
            <a:ext cx="617636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Findings Overview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613541"/>
            <a:ext cx="3664744" cy="2111454"/>
          </a:xfrm>
          <a:prstGeom prst="roundRect">
            <a:avLst>
              <a:gd name="adj" fmla="val 692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10" y="2613541"/>
            <a:ext cx="121920" cy="211145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628924" y="2870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Genre Frequency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6628924" y="3378994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 is the most frequent genre in the dataset.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748" y="2613541"/>
            <a:ext cx="3664863" cy="2111454"/>
          </a:xfrm>
          <a:prstGeom prst="roundRect">
            <a:avLst>
              <a:gd name="adj" fmla="val 6929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1268" y="2613541"/>
            <a:ext cx="121920" cy="211145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0482" y="287083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Highest Popularity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520482" y="3378994"/>
            <a:ext cx="30588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 also holds the highest popularity among fans.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4951809"/>
            <a:ext cx="3664744" cy="1748552"/>
          </a:xfrm>
          <a:prstGeom prst="roundRect">
            <a:avLst>
              <a:gd name="adj" fmla="val 8367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710" y="4951809"/>
            <a:ext cx="121920" cy="174855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628924" y="520910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Peak Production Year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6628924" y="571726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year 2020 recorded the highest filming rate.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6167" y="603409"/>
            <a:ext cx="7611666" cy="1436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Genre Distribution: The Dominance of Drama</a:t>
            </a:r>
            <a:endParaRPr lang="en-US" sz="4500" dirty="0"/>
          </a:p>
        </p:txBody>
      </p:sp>
      <p:sp>
        <p:nvSpPr>
          <p:cNvPr id="4" name="Shape 1"/>
          <p:cNvSpPr/>
          <p:nvPr/>
        </p:nvSpPr>
        <p:spPr>
          <a:xfrm>
            <a:off x="766167" y="2368391"/>
            <a:ext cx="7611666" cy="2519482"/>
          </a:xfrm>
          <a:prstGeom prst="roundRect">
            <a:avLst>
              <a:gd name="adj" fmla="val 364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624" y="2594848"/>
            <a:ext cx="656749" cy="65674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242" y="2738557"/>
            <a:ext cx="295513" cy="36933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992624" y="3470434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Most Frequent Genre</a:t>
            </a:r>
            <a:endParaRPr lang="en-US" sz="2250" dirty="0"/>
          </a:p>
        </p:txBody>
      </p:sp>
      <p:sp>
        <p:nvSpPr>
          <p:cNvPr id="8" name="Text 3"/>
          <p:cNvSpPr/>
          <p:nvPr/>
        </p:nvSpPr>
        <p:spPr>
          <a:xfrm>
            <a:off x="992624" y="3960852"/>
            <a:ext cx="715875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 is the most frequent genre, appearing more often than 19 other genres in the dataset.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66167" y="5106710"/>
            <a:ext cx="7611666" cy="2519482"/>
          </a:xfrm>
          <a:prstGeom prst="roundRect">
            <a:avLst>
              <a:gd name="adj" fmla="val 3649"/>
            </a:avLst>
          </a:prstGeom>
          <a:solidFill>
            <a:srgbClr val="2F1D63"/>
          </a:solidFill>
          <a:ln w="7620">
            <a:solidFill>
              <a:srgbClr val="48367C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624" y="5333167"/>
            <a:ext cx="656749" cy="656749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3242" y="5476875"/>
            <a:ext cx="295513" cy="36933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92624" y="6208752"/>
            <a:ext cx="2873335" cy="359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Popularity Leader</a:t>
            </a:r>
            <a:endParaRPr lang="en-US" sz="2250" dirty="0"/>
          </a:p>
        </p:txBody>
      </p:sp>
      <p:sp>
        <p:nvSpPr>
          <p:cNvPr id="13" name="Text 6"/>
          <p:cNvSpPr/>
          <p:nvPr/>
        </p:nvSpPr>
        <p:spPr>
          <a:xfrm>
            <a:off x="992624" y="6699171"/>
            <a:ext cx="7158752" cy="700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Drama again receives the highest popularity among fans, securing over 18.5% of movie popularities.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2920" y="395168"/>
            <a:ext cx="5226368" cy="471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Fan Engagement: Popular Vote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02920" y="1082159"/>
            <a:ext cx="8138160" cy="459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significant portion of our dataset reflects high fan engagement, with 25.5% of movies having a popular vote (6,520 rows).</a:t>
            </a:r>
            <a:endParaRPr lang="en-US" sz="1100" dirty="0"/>
          </a:p>
        </p:txBody>
      </p:sp>
      <p:sp>
        <p:nvSpPr>
          <p:cNvPr id="5" name="Text 2"/>
          <p:cNvSpPr/>
          <p:nvPr/>
        </p:nvSpPr>
        <p:spPr>
          <a:xfrm>
            <a:off x="3688199" y="2637473"/>
            <a:ext cx="176748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25.5%</a:t>
            </a:r>
            <a:endParaRPr lang="en-US" sz="2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246" y="1739384"/>
            <a:ext cx="2155508" cy="21555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460909" y="4074319"/>
            <a:ext cx="22220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Dataset with Popular Vote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502920" y="4396264"/>
            <a:ext cx="813816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Indicates high fan engagement and voting activity.</a:t>
            </a:r>
            <a:endParaRPr lang="en-US" sz="1100" dirty="0"/>
          </a:p>
        </p:txBody>
      </p:sp>
      <p:sp>
        <p:nvSpPr>
          <p:cNvPr id="9" name="Text 5"/>
          <p:cNvSpPr/>
          <p:nvPr/>
        </p:nvSpPr>
        <p:spPr>
          <a:xfrm>
            <a:off x="3688199" y="5847398"/>
            <a:ext cx="1767483" cy="3592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18.5%</a:t>
            </a:r>
            <a:endParaRPr lang="en-US" sz="28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246" y="4949309"/>
            <a:ext cx="2155508" cy="21555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3479959" y="7284244"/>
            <a:ext cx="218396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Drama's Popularity Share</a:t>
            </a:r>
            <a:endParaRPr lang="en-US" sz="1450" dirty="0"/>
          </a:p>
        </p:txBody>
      </p:sp>
      <p:sp>
        <p:nvSpPr>
          <p:cNvPr id="12" name="Text 7"/>
          <p:cNvSpPr/>
          <p:nvPr/>
        </p:nvSpPr>
        <p:spPr>
          <a:xfrm>
            <a:off x="502920" y="7606189"/>
            <a:ext cx="8138160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genre with the largest share of popular votes.</a:t>
            </a:r>
            <a:endParaRPr lang="en-US" sz="1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4871"/>
            <a:ext cx="12707541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Highest Popularity: Spider-Man: No Way Home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86107"/>
            <a:ext cx="7604284" cy="2054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Spider-Man: No Way Home</a:t>
            </a:r>
            <a:endParaRPr lang="en-US" sz="6450" dirty="0"/>
          </a:p>
        </p:txBody>
      </p:sp>
      <p:sp>
        <p:nvSpPr>
          <p:cNvPr id="4" name="Text 2"/>
          <p:cNvSpPr/>
          <p:nvPr/>
        </p:nvSpPr>
        <p:spPr>
          <a:xfrm>
            <a:off x="793790" y="4466987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film achieved the highest popularity rate recorded in our dataset.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3396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76161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Adventure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918359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Science Fiction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096" y="2214443"/>
            <a:ext cx="4885015" cy="48850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19952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Lowest Popularity: The United States and Thread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48633"/>
            <a:ext cx="7556421" cy="1748552"/>
          </a:xfrm>
          <a:prstGeom prst="roundRect">
            <a:avLst>
              <a:gd name="adj" fmla="val 5448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10670" y="3379113"/>
            <a:ext cx="907256" cy="1687592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0348" y="401026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44740" y="3605927"/>
            <a:ext cx="31170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Lowest Popularity Rate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7444740" y="4114086"/>
            <a:ext cx="63613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movie "The united states and thread" registered the lowest popularity rate in our dataset.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6280190" y="5323999"/>
            <a:ext cx="7556421" cy="1385649"/>
          </a:xfrm>
          <a:prstGeom prst="roundRect">
            <a:avLst>
              <a:gd name="adj" fmla="val 6875"/>
            </a:avLst>
          </a:prstGeom>
          <a:solidFill>
            <a:srgbClr val="0C0524">
              <a:alpha val="95000"/>
            </a:srgbClr>
          </a:solidFill>
          <a:ln w="30480">
            <a:solidFill>
              <a:srgbClr val="48367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310670" y="5354479"/>
            <a:ext cx="907256" cy="1324689"/>
          </a:xfrm>
          <a:prstGeom prst="roundRect">
            <a:avLst>
              <a:gd name="adj" fmla="val 6469"/>
            </a:avLst>
          </a:prstGeom>
          <a:solidFill>
            <a:srgbClr val="2F1D6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0348" y="5804178"/>
            <a:ext cx="340162" cy="4252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44740" y="55812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Diverse Genres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7444740" y="6089452"/>
            <a:ext cx="636139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Its genres include Music, Drama, War, Sci-Fi, and History.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3950"/>
            <a:ext cx="665678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Peak Filming Year: 2020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6280190" y="315837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year 2020 stands out as having the highest filming rate in our dataset, indicating a significant period of production activity.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52674"/>
            <a:ext cx="7556421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2020</a:t>
            </a:r>
            <a:endParaRPr lang="en-US" sz="5850" dirty="0"/>
          </a:p>
        </p:txBody>
      </p:sp>
      <p:sp>
        <p:nvSpPr>
          <p:cNvPr id="6" name="Text 3"/>
          <p:cNvSpPr/>
          <p:nvPr/>
        </p:nvSpPr>
        <p:spPr>
          <a:xfrm>
            <a:off x="8569881" y="528447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Highest Filming Rate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6280190" y="57926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 with the most movies filmed in the dataset.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5472"/>
            <a:ext cx="690383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Visualizing Genre Trends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11335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following charts illustrate the distribution and popularity of genres, highlighting the dominance of Drama.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877383"/>
            <a:ext cx="4229100" cy="422148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341" y="2877383"/>
            <a:ext cx="4221599" cy="4221599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391" y="2877383"/>
            <a:ext cx="4221599" cy="422159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7344727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Production Activity Timeline</a:t>
            </a:r>
            <a:endParaRPr lang="en-US" sz="43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" y="1678543"/>
            <a:ext cx="13167360" cy="592526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714970" y="1915736"/>
            <a:ext cx="2304270" cy="37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2018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2714970" y="2390912"/>
            <a:ext cx="2304270" cy="56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Steady growth in film output</a:t>
            </a:r>
            <a:endParaRPr lang="en-US" sz="10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240" y="3538893"/>
            <a:ext cx="510390" cy="5103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93918" y="6359684"/>
            <a:ext cx="2316930" cy="37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2019</a:t>
            </a: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4993918" y="6834860"/>
            <a:ext cx="2316930" cy="56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production momentum</a:t>
            </a:r>
            <a:endParaRPr lang="en-US" sz="10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188" y="5400033"/>
            <a:ext cx="510389" cy="51038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247544" y="1871423"/>
            <a:ext cx="2304270" cy="37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2020</a:t>
            </a:r>
            <a:endParaRPr lang="en-US" sz="1400" dirty="0"/>
          </a:p>
        </p:txBody>
      </p:sp>
      <p:sp>
        <p:nvSpPr>
          <p:cNvPr id="11" name="Text 6"/>
          <p:cNvSpPr/>
          <p:nvPr/>
        </p:nvSpPr>
        <p:spPr>
          <a:xfrm>
            <a:off x="7247544" y="2346599"/>
            <a:ext cx="2304270" cy="56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Clear peak in production volume</a:t>
            </a:r>
            <a:endParaRPr lang="en-US" sz="10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8797" y="3488249"/>
            <a:ext cx="510389" cy="51038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26492" y="6359684"/>
            <a:ext cx="2304269" cy="373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2021</a:t>
            </a:r>
            <a:endParaRPr lang="en-US" sz="1400" dirty="0"/>
          </a:p>
        </p:txBody>
      </p:sp>
      <p:sp>
        <p:nvSpPr>
          <p:cNvPr id="14" name="Text 8"/>
          <p:cNvSpPr/>
          <p:nvPr/>
        </p:nvSpPr>
        <p:spPr>
          <a:xfrm>
            <a:off x="9526492" y="6834860"/>
            <a:ext cx="2304269" cy="569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Post-peak normalization begins</a:t>
            </a:r>
            <a:endParaRPr lang="en-US" sz="10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29762" y="5400033"/>
            <a:ext cx="510389" cy="51038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731520" y="7838956"/>
            <a:ext cx="1316736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 peak in 2020 helps us analyze market shifts and production capacity during that period.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Custom</PresentationFormat>
  <Paragraphs>67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Petrona Bold</vt:lpstr>
      <vt:lpstr>Arial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shafin sarkar</cp:lastModifiedBy>
  <cp:revision>1</cp:revision>
  <dcterms:created xsi:type="dcterms:W3CDTF">2025-10-06T06:27:55Z</dcterms:created>
  <dcterms:modified xsi:type="dcterms:W3CDTF">2025-10-06T06:33:59Z</dcterms:modified>
</cp:coreProperties>
</file>